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459" r:id="rId4"/>
    <p:sldId id="452" r:id="rId5"/>
    <p:sldId id="445" r:id="rId6"/>
    <p:sldId id="446" r:id="rId7"/>
    <p:sldId id="460" r:id="rId8"/>
    <p:sldId id="447" r:id="rId9"/>
    <p:sldId id="448" r:id="rId10"/>
    <p:sldId id="449" r:id="rId11"/>
    <p:sldId id="450" r:id="rId12"/>
    <p:sldId id="453" r:id="rId13"/>
    <p:sldId id="454" r:id="rId14"/>
    <p:sldId id="455" r:id="rId15"/>
    <p:sldId id="456" r:id="rId16"/>
    <p:sldId id="258" r:id="rId17"/>
    <p:sldId id="259" r:id="rId18"/>
    <p:sldId id="260" r:id="rId19"/>
    <p:sldId id="264" r:id="rId20"/>
    <p:sldId id="265" r:id="rId21"/>
    <p:sldId id="457" r:id="rId22"/>
    <p:sldId id="458" r:id="rId23"/>
    <p:sldId id="440" r:id="rId24"/>
    <p:sldId id="461" r:id="rId25"/>
    <p:sldId id="451" r:id="rId26"/>
    <p:sldId id="374" r:id="rId27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43"/>
    <a:srgbClr val="ED6D00"/>
    <a:srgbClr val="2BB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8" autoAdjust="0"/>
    <p:restoredTop sz="87379" autoAdjust="0"/>
  </p:normalViewPr>
  <p:slideViewPr>
    <p:cSldViewPr snapToGrid="0">
      <p:cViewPr>
        <p:scale>
          <a:sx n="75" d="100"/>
          <a:sy n="75" d="100"/>
        </p:scale>
        <p:origin x="72" y="29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B71BF-C9FB-45F6-AFF7-54A3CA8736FB}" type="datetimeFigureOut">
              <a:rPr lang="en-US" smtClean="0"/>
              <a:t>1/6/2024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4E9D8-29EB-4B7C-A1D0-256F965190B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4E9D8-29EB-4B7C-A1D0-256F965190B1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031E31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4E9D8-29EB-4B7C-A1D0-256F965190B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21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031E31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4E9D8-29EB-4B7C-A1D0-256F965190B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636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031E31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4E9D8-29EB-4B7C-A1D0-256F965190B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984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031E31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4E9D8-29EB-4B7C-A1D0-256F965190B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06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031E31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4E9D8-29EB-4B7C-A1D0-256F965190B1}" type="slidenum">
              <a:rPr lang="en-US" smtClean="0"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4E9D8-29EB-4B7C-A1D0-256F965190B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897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031E31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4E9D8-29EB-4B7C-A1D0-256F965190B1}" type="slidenum">
              <a:rPr lang="en-US" smtClean="0"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80B5B-C12C-4C46-9DD4-57ED9BA16156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4E9D8-29EB-4B7C-A1D0-256F965190B1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4E9D8-29EB-4B7C-A1D0-256F965190B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35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031E31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4E9D8-29EB-4B7C-A1D0-256F965190B1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MFCC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系数是一系列系数，每个系数都捕捉了信号的不同频谱特性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MFCC_0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（零阶系数）： 代表语音信号的总体能量，与信号的音量或强度相关，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MFCC_1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（第一阶系数）：表示信号的频谱形状，对应于音高的感知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031E31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4E9D8-29EB-4B7C-A1D0-256F965190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913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MFCC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系数是一系列系数，每个系数都捕捉了信号的不同频谱特性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MFCC_0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（零阶系数）： 代表语音信号的总体能量，与信号的音量或强度相关，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MFCC_1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（第一阶系数）：表示信号的频谱形状，对应于音高的感知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031E31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4E9D8-29EB-4B7C-A1D0-256F965190B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97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4E9D8-29EB-4B7C-A1D0-256F965190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96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MFCC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系数是一系列系数，每个系数都捕捉了信号的不同频谱特性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MFCC_0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（零阶系数）： 代表语音信号的总体能量，与信号的音量或强度相关，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MFCC_1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（第一阶系数）：表示信号的频谱形状，对应于音高的感知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031E31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4E9D8-29EB-4B7C-A1D0-256F965190B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752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MFCC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系数是一系列系数，每个系数都捕捉了信号的不同频谱特性</a:t>
            </a:r>
            <a:endParaRPr lang="en-US" altLang="zh-CN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MFCC_0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（零阶系数）： 代表语音信号的总体能量，与信号的音量或强度相关，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MFCC_1</a:t>
            </a:r>
            <a:r>
              <a:rPr lang="zh-CN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（第一阶系数）：表示信号的频谱形状，对应于音高的感知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031E31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74E9D8-29EB-4B7C-A1D0-256F965190B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347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00B-5C75-432A-8F97-568AFC33434C}" type="datetimeFigureOut">
              <a:rPr lang="en-US" smtClean="0"/>
              <a:t>1/6/2024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BA19-DC7C-4A55-8668-2D87D9B21A4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00B-5C75-432A-8F97-568AFC33434C}" type="datetimeFigureOut">
              <a:rPr lang="en-US" smtClean="0"/>
              <a:t>1/6/2024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BA19-DC7C-4A55-8668-2D87D9B21A4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00B-5C75-432A-8F97-568AFC33434C}" type="datetimeFigureOut">
              <a:rPr lang="en-US" smtClean="0"/>
              <a:t>1/6/2024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BA19-DC7C-4A55-8668-2D87D9B21A4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00B-5C75-432A-8F97-568AFC33434C}" type="datetimeFigureOut">
              <a:rPr lang="en-US" smtClean="0"/>
              <a:t>1/6/2024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BA19-DC7C-4A55-8668-2D87D9B21A4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00B-5C75-432A-8F97-568AFC33434C}" type="datetimeFigureOut">
              <a:rPr lang="en-US" smtClean="0"/>
              <a:t>1/6/2024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BA19-DC7C-4A55-8668-2D87D9B21A4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00B-5C75-432A-8F97-568AFC33434C}" type="datetimeFigureOut">
              <a:rPr lang="en-US" smtClean="0"/>
              <a:t>1/6/2024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BA19-DC7C-4A55-8668-2D87D9B21A4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00B-5C75-432A-8F97-568AFC33434C}" type="datetimeFigureOut">
              <a:rPr lang="en-US" smtClean="0"/>
              <a:t>1/6/2024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BA19-DC7C-4A55-8668-2D87D9B21A4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00B-5C75-432A-8F97-568AFC33434C}" type="datetimeFigureOut">
              <a:rPr lang="en-US" smtClean="0"/>
              <a:t>1/6/2024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BA19-DC7C-4A55-8668-2D87D9B21A4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00B-5C75-432A-8F97-568AFC33434C}" type="datetimeFigureOut">
              <a:rPr lang="en-US" smtClean="0"/>
              <a:t>1/6/2024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BA19-DC7C-4A55-8668-2D87D9B21A4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00B-5C75-432A-8F97-568AFC33434C}" type="datetimeFigureOut">
              <a:rPr lang="en-US" smtClean="0"/>
              <a:t>1/6/2024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BA19-DC7C-4A55-8668-2D87D9B21A4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200B-5C75-432A-8F97-568AFC33434C}" type="datetimeFigureOut">
              <a:rPr lang="en-US" smtClean="0"/>
              <a:t>1/6/2024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BA19-DC7C-4A55-8668-2D87D9B21A41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C200B-5C75-432A-8F97-568AFC33434C}" type="datetimeFigureOut">
              <a:rPr lang="en-US" smtClean="0"/>
              <a:t>1/6/2024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5BA19-DC7C-4A55-8668-2D87D9B21A4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1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slideLayout" Target="../slideLayouts/slideLayout2.xml"/><Relationship Id="rId5" Type="http://schemas.microsoft.com/office/2007/relationships/media" Target="../media/media3.mp3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14.xml"/><Relationship Id="rId12" Type="http://schemas.openxmlformats.org/officeDocument/2006/relationships/image" Target="../media/image3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30.png"/><Relationship Id="rId5" Type="http://schemas.openxmlformats.org/officeDocument/2006/relationships/tags" Target="../tags/tag6.xml"/><Relationship Id="rId10" Type="http://schemas.openxmlformats.org/officeDocument/2006/relationships/image" Target="../media/image29.png"/><Relationship Id="rId4" Type="http://schemas.openxmlformats.org/officeDocument/2006/relationships/tags" Target="../tags/tag5.xml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34.png"/><Relationship Id="rId3" Type="http://schemas.openxmlformats.org/officeDocument/2006/relationships/video" Target="../media/media6.mp4"/><Relationship Id="rId7" Type="http://schemas.openxmlformats.org/officeDocument/2006/relationships/video" Target="../media/media8.mp4"/><Relationship Id="rId12" Type="http://schemas.openxmlformats.org/officeDocument/2006/relationships/image" Target="../media/image33.png"/><Relationship Id="rId2" Type="http://schemas.microsoft.com/office/2007/relationships/media" Target="../media/media6.mp4"/><Relationship Id="rId16" Type="http://schemas.openxmlformats.org/officeDocument/2006/relationships/image" Target="../media/image37.png"/><Relationship Id="rId1" Type="http://schemas.openxmlformats.org/officeDocument/2006/relationships/tags" Target="../tags/tag7.xml"/><Relationship Id="rId6" Type="http://schemas.microsoft.com/office/2007/relationships/media" Target="../media/media8.mp4"/><Relationship Id="rId11" Type="http://schemas.openxmlformats.org/officeDocument/2006/relationships/image" Target="../media/image32.png"/><Relationship Id="rId5" Type="http://schemas.openxmlformats.org/officeDocument/2006/relationships/video" Target="../media/media7.mp4"/><Relationship Id="rId15" Type="http://schemas.openxmlformats.org/officeDocument/2006/relationships/image" Target="../media/image36.png"/><Relationship Id="rId10" Type="http://schemas.openxmlformats.org/officeDocument/2006/relationships/image" Target="../media/image2.png"/><Relationship Id="rId4" Type="http://schemas.microsoft.com/office/2007/relationships/media" Target="../media/media7.mp4"/><Relationship Id="rId9" Type="http://schemas.openxmlformats.org/officeDocument/2006/relationships/notesSlide" Target="../notesSlides/notesSlide16.xml"/><Relationship Id="rId1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7987" y="229493"/>
            <a:ext cx="11376026" cy="6399014"/>
          </a:xfrm>
          <a:prstGeom prst="rect">
            <a:avLst/>
          </a:prstGeom>
          <a:noFill/>
          <a:ln w="38100">
            <a:solidFill>
              <a:srgbClr val="003F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003F43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5794" y="2738913"/>
            <a:ext cx="10900410" cy="1103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6000" b="1" kern="100" dirty="0">
                <a:solidFill>
                  <a:srgbClr val="003F43"/>
                </a:solidFill>
                <a:cs typeface="+mn-ea"/>
                <a:sym typeface="+mn-lt"/>
              </a:rPr>
              <a:t>Classification on </a:t>
            </a:r>
            <a:r>
              <a:rPr lang="en-US" altLang="zh-CN" sz="6000" b="1" kern="100" dirty="0" err="1">
                <a:solidFill>
                  <a:srgbClr val="003F43"/>
                </a:solidFill>
                <a:cs typeface="+mn-ea"/>
                <a:sym typeface="+mn-lt"/>
              </a:rPr>
              <a:t>ESC50</a:t>
            </a:r>
            <a:endParaRPr lang="en-US" altLang="zh-CN" sz="6000" b="1" kern="100" dirty="0">
              <a:solidFill>
                <a:srgbClr val="003F43"/>
              </a:solidFill>
              <a:effectLst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17645" y="4642485"/>
            <a:ext cx="4156710" cy="7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buClr>
                <a:schemeClr val="bg1"/>
              </a:buClr>
              <a:buSzPct val="85000"/>
            </a:pPr>
            <a:r>
              <a:rPr lang="zh-CN" altLang="en-US" b="1" dirty="0">
                <a:solidFill>
                  <a:srgbClr val="003F43"/>
                </a:solidFill>
                <a:cs typeface="+mn-ea"/>
                <a:sym typeface="+mn-lt"/>
              </a:rPr>
              <a:t>董</a:t>
            </a:r>
            <a:r>
              <a:rPr lang="zh-CN" altLang="en-US" b="1">
                <a:solidFill>
                  <a:srgbClr val="003F43"/>
                </a:solidFill>
                <a:cs typeface="+mn-ea"/>
                <a:sym typeface="+mn-lt"/>
              </a:rPr>
              <a:t>更上 魏悦阳 杨至立 吴宛幸</a:t>
            </a:r>
            <a:endParaRPr lang="en-US" altLang="zh-CN" b="1" dirty="0">
              <a:solidFill>
                <a:srgbClr val="003F43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  <a:buClr>
                <a:schemeClr val="bg1"/>
              </a:buClr>
              <a:buSzPct val="85000"/>
            </a:pPr>
            <a:r>
              <a:rPr lang="en-US" altLang="zh-CN" b="1" dirty="0">
                <a:solidFill>
                  <a:srgbClr val="003F43"/>
                </a:solidFill>
                <a:cs typeface="+mn-ea"/>
                <a:sym typeface="+mn-lt"/>
              </a:rPr>
              <a:t>2024.1.6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63" y="350422"/>
            <a:ext cx="3241873" cy="229087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4545" y="88120"/>
            <a:ext cx="3824213" cy="69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b="1" dirty="0">
                <a:solidFill>
                  <a:srgbClr val="003F43"/>
                </a:solidFill>
                <a:cs typeface="+mn-ea"/>
                <a:sym typeface="+mn-lt"/>
              </a:rPr>
              <a:t>Extract Features</a:t>
            </a:r>
            <a:endParaRPr lang="zh-CN" altLang="en-US" sz="3600" b="1" dirty="0">
              <a:solidFill>
                <a:srgbClr val="003F43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1F7C90-FAAB-6B05-D28A-293C06BDC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49" y="1332437"/>
            <a:ext cx="5676898" cy="48637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E86A18-AE0B-BDB5-D578-C4D1C8553BF6}"/>
              </a:ext>
            </a:extLst>
          </p:cNvPr>
          <p:cNvSpPr txBox="1"/>
          <p:nvPr/>
        </p:nvSpPr>
        <p:spPr>
          <a:xfrm>
            <a:off x="670440" y="935123"/>
            <a:ext cx="4163319" cy="564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374151"/>
                </a:solidFill>
                <a:cs typeface="+mn-ea"/>
                <a:sym typeface="+mn-lt"/>
              </a:rPr>
              <a:t>Select MFCC1 &amp; MFCC2</a:t>
            </a:r>
            <a:endParaRPr lang="zh-CN" altLang="en-US" sz="2800" b="1" dirty="0">
              <a:solidFill>
                <a:srgbClr val="37415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1720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4545" y="88120"/>
            <a:ext cx="4752061" cy="69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b="1" dirty="0">
                <a:solidFill>
                  <a:srgbClr val="003F43"/>
                </a:solidFill>
                <a:cs typeface="+mn-ea"/>
                <a:sym typeface="+mn-lt"/>
              </a:rPr>
              <a:t>Compression Features</a:t>
            </a:r>
            <a:endParaRPr lang="zh-CN" altLang="en-US" sz="3600" b="1" dirty="0">
              <a:solidFill>
                <a:srgbClr val="003F43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E86A18-AE0B-BDB5-D578-C4D1C8553BF6}"/>
              </a:ext>
            </a:extLst>
          </p:cNvPr>
          <p:cNvSpPr txBox="1"/>
          <p:nvPr/>
        </p:nvSpPr>
        <p:spPr>
          <a:xfrm>
            <a:off x="673289" y="787526"/>
            <a:ext cx="4915128" cy="564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374151"/>
                </a:solidFill>
                <a:cs typeface="+mn-ea"/>
                <a:sym typeface="+mn-lt"/>
              </a:rPr>
              <a:t>PCA: Reduce dimensions to 12</a:t>
            </a:r>
            <a:endParaRPr lang="zh-CN" altLang="en-US" sz="2800" b="1" dirty="0">
              <a:solidFill>
                <a:srgbClr val="374151"/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416E85-371B-359C-293F-3F4129E00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45" y="1833937"/>
            <a:ext cx="7307235" cy="36600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95EEC5-6502-A0AE-EA1A-F2451DEF7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780" y="1563037"/>
            <a:ext cx="4357665" cy="450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32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4545" y="88120"/>
            <a:ext cx="4704996" cy="69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b="1" dirty="0">
                <a:solidFill>
                  <a:srgbClr val="003F43"/>
                </a:solidFill>
                <a:cs typeface="+mn-ea"/>
                <a:sym typeface="+mn-lt"/>
              </a:rPr>
              <a:t>Compression Features</a:t>
            </a:r>
            <a:endParaRPr lang="zh-CN" altLang="en-US" sz="3600" b="1" dirty="0">
              <a:solidFill>
                <a:srgbClr val="003F43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E86A18-AE0B-BDB5-D578-C4D1C8553BF6}"/>
              </a:ext>
            </a:extLst>
          </p:cNvPr>
          <p:cNvSpPr txBox="1"/>
          <p:nvPr/>
        </p:nvSpPr>
        <p:spPr>
          <a:xfrm>
            <a:off x="974911" y="1096989"/>
            <a:ext cx="4735592" cy="564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374151"/>
                </a:solidFill>
                <a:cs typeface="+mn-ea"/>
                <a:sym typeface="+mn-lt"/>
              </a:rPr>
              <a:t>PCA: Reduce dimensions to 4</a:t>
            </a:r>
            <a:endParaRPr lang="zh-CN" altLang="en-US" sz="2800" b="1" dirty="0">
              <a:solidFill>
                <a:srgbClr val="374151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F24830-73D0-0A61-66DD-3878E7A887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43"/>
          <a:stretch/>
        </p:blipFill>
        <p:spPr>
          <a:xfrm>
            <a:off x="192741" y="1827776"/>
            <a:ext cx="7472174" cy="37009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BDAF0BB-C442-3331-C823-33AF15372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915" y="1915182"/>
            <a:ext cx="4331750" cy="35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18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4545" y="88120"/>
            <a:ext cx="4586234" cy="69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600" b="1" dirty="0">
                <a:solidFill>
                  <a:srgbClr val="003F43"/>
                </a:solidFill>
                <a:cs typeface="+mn-ea"/>
                <a:sym typeface="+mn-lt"/>
              </a:rPr>
              <a:t>Compression Features</a:t>
            </a:r>
            <a:endParaRPr lang="zh-CN" altLang="en-US" sz="3600" b="1" dirty="0">
              <a:solidFill>
                <a:srgbClr val="003F43"/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E86A18-AE0B-BDB5-D578-C4D1C8553BF6}"/>
              </a:ext>
            </a:extLst>
          </p:cNvPr>
          <p:cNvSpPr txBox="1"/>
          <p:nvPr/>
        </p:nvSpPr>
        <p:spPr>
          <a:xfrm>
            <a:off x="974911" y="1096989"/>
            <a:ext cx="4735592" cy="564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374151"/>
                </a:solidFill>
                <a:cs typeface="+mn-ea"/>
                <a:sym typeface="+mn-lt"/>
              </a:rPr>
              <a:t>PCA: Reduce dimensions to 4</a:t>
            </a:r>
            <a:endParaRPr lang="zh-CN" altLang="en-US" sz="2800" b="1" dirty="0">
              <a:solidFill>
                <a:srgbClr val="374151"/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EAA1F8-21CC-9B65-73DA-A66431716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38" y="1749008"/>
            <a:ext cx="4741362" cy="42538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BE77C2-D484-99BF-FAF7-F2E6F88B0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346" y="1749008"/>
            <a:ext cx="5567454" cy="441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15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321430-CB18-F97F-655E-BDE873368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1776412"/>
            <a:ext cx="11287125" cy="33051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F5A5E88-5690-6307-195D-0F2A6CD66494}"/>
              </a:ext>
            </a:extLst>
          </p:cNvPr>
          <p:cNvSpPr txBox="1"/>
          <p:nvPr/>
        </p:nvSpPr>
        <p:spPr>
          <a:xfrm>
            <a:off x="452437" y="509666"/>
            <a:ext cx="8391760" cy="69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rgbClr val="003F43"/>
                </a:solidFill>
                <a:cs typeface="+mn-ea"/>
                <a:sym typeface="+mn-lt"/>
              </a:rPr>
              <a:t>Human test result of </a:t>
            </a:r>
            <a:r>
              <a:rPr lang="en-US" altLang="zh-CN" sz="3600" b="1" dirty="0" err="1">
                <a:solidFill>
                  <a:srgbClr val="003F43"/>
                </a:solidFill>
                <a:cs typeface="+mn-ea"/>
                <a:sym typeface="+mn-lt"/>
              </a:rPr>
              <a:t>ESC10</a:t>
            </a:r>
            <a:endParaRPr lang="zh-CN" altLang="en-US" sz="3600" b="1" dirty="0">
              <a:solidFill>
                <a:srgbClr val="003F43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0C07997-A161-4CDC-C95E-0B224833F01D}"/>
              </a:ext>
            </a:extLst>
          </p:cNvPr>
          <p:cNvSpPr txBox="1"/>
          <p:nvPr/>
        </p:nvSpPr>
        <p:spPr>
          <a:xfrm>
            <a:off x="6734332" y="5600402"/>
            <a:ext cx="6093500" cy="626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cs typeface="+mn-ea"/>
                <a:sym typeface="+mn-lt"/>
              </a:rPr>
              <a:t>Average accuracy</a:t>
            </a:r>
            <a:r>
              <a:rPr lang="zh-CN" altLang="en-US" sz="3200" dirty="0">
                <a:cs typeface="+mn-ea"/>
                <a:sym typeface="+mn-lt"/>
              </a:rPr>
              <a:t>：95.7%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840F97C-E714-F879-8774-79EFEAB7E0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48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E968885-9C2B-7E9E-BDF4-E699759102E5}"/>
              </a:ext>
            </a:extLst>
          </p:cNvPr>
          <p:cNvSpPr txBox="1"/>
          <p:nvPr/>
        </p:nvSpPr>
        <p:spPr>
          <a:xfrm>
            <a:off x="1083664" y="1443841"/>
            <a:ext cx="10024672" cy="4700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cs typeface="+mn-ea"/>
                <a:sym typeface="+mn-lt"/>
              </a:rPr>
              <a:t>010 - Fire crackling/5-213802-A.ogg [3/12=25.0%]</a:t>
            </a:r>
            <a:endParaRPr lang="en-US" altLang="zh-CN" sz="2800" dirty="0">
              <a:cs typeface="+mn-ea"/>
              <a:sym typeface="+mn-lt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cs typeface="+mn-ea"/>
              <a:sym typeface="+mn-lt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altLang="zh-CN" sz="2800" dirty="0">
                <a:cs typeface="+mn-ea"/>
                <a:sym typeface="+mn-lt"/>
              </a:rPr>
              <a:t>003 - Sea waves/3-164120-A.ogg [5/14=35.7%]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altLang="zh-CN" sz="2800" dirty="0">
              <a:cs typeface="+mn-ea"/>
              <a:sym typeface="+mn-lt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+mn-ea"/>
                <a:sym typeface="+mn-lt"/>
              </a:rPr>
              <a:t>002 - Rain/1-29561-</a:t>
            </a:r>
            <a:r>
              <a:rPr lang="en-US" altLang="zh-CN" sz="2800" dirty="0" err="1">
                <a:cs typeface="+mn-ea"/>
                <a:sym typeface="+mn-lt"/>
              </a:rPr>
              <a:t>A.ogg</a:t>
            </a:r>
            <a:r>
              <a:rPr lang="en-US" altLang="zh-CN" sz="2800" dirty="0">
                <a:cs typeface="+mn-ea"/>
                <a:sym typeface="+mn-lt"/>
              </a:rPr>
              <a:t> [2/4=50.0%]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altLang="zh-CN" sz="2800" dirty="0">
              <a:cs typeface="+mn-ea"/>
              <a:sym typeface="+mn-lt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+mn-ea"/>
                <a:sym typeface="+mn-lt"/>
              </a:rPr>
              <a:t>010 - Fire crackling/5-186924-</a:t>
            </a:r>
            <a:r>
              <a:rPr lang="en-US" altLang="zh-CN" sz="2800" dirty="0" err="1">
                <a:cs typeface="+mn-ea"/>
                <a:sym typeface="+mn-lt"/>
              </a:rPr>
              <a:t>A.ogg</a:t>
            </a:r>
            <a:r>
              <a:rPr lang="en-US" altLang="zh-CN" sz="2800" dirty="0">
                <a:cs typeface="+mn-ea"/>
                <a:sym typeface="+mn-lt"/>
              </a:rPr>
              <a:t> [10/18=55.6%]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s-ES" altLang="zh-CN" sz="2800" dirty="0">
              <a:cs typeface="+mn-ea"/>
              <a:sym typeface="+mn-lt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cs typeface="+mn-ea"/>
                <a:sym typeface="+mn-lt"/>
              </a:rPr>
              <a:t>010 - Fire crackling/1-17742-</a:t>
            </a:r>
            <a:r>
              <a:rPr lang="en-US" altLang="zh-CN" sz="2800" dirty="0" err="1">
                <a:cs typeface="+mn-ea"/>
                <a:sym typeface="+mn-lt"/>
              </a:rPr>
              <a:t>A.ogg</a:t>
            </a:r>
            <a:r>
              <a:rPr lang="en-US" altLang="zh-CN" sz="2800" dirty="0">
                <a:cs typeface="+mn-ea"/>
                <a:sym typeface="+mn-lt"/>
              </a:rPr>
              <a:t> [9/15=60.0%]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C30769-520D-AD3C-37CA-8847480D0855}"/>
              </a:ext>
            </a:extLst>
          </p:cNvPr>
          <p:cNvSpPr txBox="1"/>
          <p:nvPr/>
        </p:nvSpPr>
        <p:spPr>
          <a:xfrm>
            <a:off x="663314" y="497385"/>
            <a:ext cx="6093500" cy="69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rgbClr val="003F43"/>
                </a:solidFill>
                <a:cs typeface="+mn-ea"/>
                <a:sym typeface="+mn-lt"/>
              </a:rPr>
              <a:t>Bad recognition</a:t>
            </a:r>
          </a:p>
        </p:txBody>
      </p:sp>
      <p:pic>
        <p:nvPicPr>
          <p:cNvPr id="10" name="5-213802-A">
            <a:hlinkClick r:id="" action="ppaction://media"/>
            <a:extLst>
              <a:ext uri="{FF2B5EF4-FFF2-40B4-BE49-F238E27FC236}">
                <a16:creationId xmlns:a16="http://schemas.microsoft.com/office/drawing/2014/main" id="{964E7C5F-470F-97BD-52C6-9734266EC7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088327" y="1486934"/>
            <a:ext cx="406400" cy="406400"/>
          </a:xfrm>
          <a:prstGeom prst="rect">
            <a:avLst/>
          </a:prstGeom>
        </p:spPr>
      </p:pic>
      <p:pic>
        <p:nvPicPr>
          <p:cNvPr id="11" name="3-164120-A">
            <a:hlinkClick r:id="" action="ppaction://media"/>
            <a:extLst>
              <a:ext uri="{FF2B5EF4-FFF2-40B4-BE49-F238E27FC236}">
                <a16:creationId xmlns:a16="http://schemas.microsoft.com/office/drawing/2014/main" id="{D4902F3D-62FC-8E9D-E779-55383CE4022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088327" y="2356367"/>
            <a:ext cx="406400" cy="406400"/>
          </a:xfrm>
          <a:prstGeom prst="rect">
            <a:avLst/>
          </a:prstGeom>
        </p:spPr>
      </p:pic>
      <p:pic>
        <p:nvPicPr>
          <p:cNvPr id="12" name="1-17742-A">
            <a:hlinkClick r:id="" action="ppaction://media"/>
            <a:extLst>
              <a:ext uri="{FF2B5EF4-FFF2-40B4-BE49-F238E27FC236}">
                <a16:creationId xmlns:a16="http://schemas.microsoft.com/office/drawing/2014/main" id="{0D0EC69A-0723-2985-8E85-434517B8FF5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088327" y="4964666"/>
            <a:ext cx="406400" cy="406400"/>
          </a:xfrm>
          <a:prstGeom prst="rect">
            <a:avLst/>
          </a:prstGeom>
        </p:spPr>
      </p:pic>
      <p:pic>
        <p:nvPicPr>
          <p:cNvPr id="13" name="1-29561-A">
            <a:hlinkClick r:id="" action="ppaction://media"/>
            <a:extLst>
              <a:ext uri="{FF2B5EF4-FFF2-40B4-BE49-F238E27FC236}">
                <a16:creationId xmlns:a16="http://schemas.microsoft.com/office/drawing/2014/main" id="{21426463-F3BD-F781-2E2F-E46BF43447E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088327" y="3225800"/>
            <a:ext cx="406400" cy="406400"/>
          </a:xfrm>
          <a:prstGeom prst="rect">
            <a:avLst/>
          </a:prstGeom>
        </p:spPr>
      </p:pic>
      <p:pic>
        <p:nvPicPr>
          <p:cNvPr id="14" name="5-186924-A">
            <a:hlinkClick r:id="" action="ppaction://media"/>
            <a:extLst>
              <a:ext uri="{FF2B5EF4-FFF2-40B4-BE49-F238E27FC236}">
                <a16:creationId xmlns:a16="http://schemas.microsoft.com/office/drawing/2014/main" id="{69B9C1C4-3F86-6E56-4A29-BBAEE838BD8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088327" y="4095233"/>
            <a:ext cx="406400" cy="4064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0EDBEB5-E8C1-A152-347F-659A0C43A8F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5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6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0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8F0CFA7-4F80-29A4-4CD4-D54A2AD478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11" y="1172974"/>
            <a:ext cx="9118774" cy="48803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46BD925-1622-962A-A24D-3B4951D85DD1}"/>
              </a:ext>
            </a:extLst>
          </p:cNvPr>
          <p:cNvSpPr txBox="1"/>
          <p:nvPr/>
        </p:nvSpPr>
        <p:spPr>
          <a:xfrm>
            <a:off x="452437" y="509666"/>
            <a:ext cx="8391760" cy="69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rgbClr val="003F43"/>
                </a:solidFill>
                <a:cs typeface="+mn-ea"/>
                <a:sym typeface="+mn-lt"/>
              </a:rPr>
              <a:t>Human test result of </a:t>
            </a:r>
            <a:r>
              <a:rPr lang="en-US" altLang="zh-CN" sz="3600" b="1" dirty="0" err="1">
                <a:solidFill>
                  <a:srgbClr val="003F43"/>
                </a:solidFill>
                <a:cs typeface="+mn-ea"/>
                <a:sym typeface="+mn-lt"/>
              </a:rPr>
              <a:t>ESC50</a:t>
            </a:r>
            <a:endParaRPr lang="zh-CN" altLang="en-US" sz="3600" b="1" dirty="0">
              <a:solidFill>
                <a:srgbClr val="003F43"/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6BDB4AD-BDFD-80AF-29C8-D217EDA893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54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ED22B1A-6B80-7304-6FF9-90A8C5AE8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30" y="1374633"/>
            <a:ext cx="7530340" cy="410873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77BCE3-89D7-7C1F-83CF-A6D271A7331C}"/>
              </a:ext>
            </a:extLst>
          </p:cNvPr>
          <p:cNvSpPr txBox="1"/>
          <p:nvPr/>
        </p:nvSpPr>
        <p:spPr>
          <a:xfrm>
            <a:off x="452437" y="509666"/>
            <a:ext cx="8391760" cy="69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rgbClr val="003F43"/>
                </a:solidFill>
                <a:cs typeface="+mn-ea"/>
                <a:sym typeface="+mn-lt"/>
              </a:rPr>
              <a:t>Human test result of </a:t>
            </a:r>
            <a:r>
              <a:rPr lang="en-US" altLang="zh-CN" sz="3600" b="1" dirty="0" err="1">
                <a:solidFill>
                  <a:srgbClr val="003F43"/>
                </a:solidFill>
                <a:cs typeface="+mn-ea"/>
                <a:sym typeface="+mn-lt"/>
              </a:rPr>
              <a:t>ESC50</a:t>
            </a:r>
            <a:endParaRPr lang="zh-CN" altLang="en-US" sz="3600" b="1" dirty="0">
              <a:solidFill>
                <a:srgbClr val="003F43"/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CA8F63-53D6-E92B-3D3B-6BDA2D6FC1E6}"/>
              </a:ext>
            </a:extLst>
          </p:cNvPr>
          <p:cNvSpPr txBox="1"/>
          <p:nvPr/>
        </p:nvSpPr>
        <p:spPr>
          <a:xfrm>
            <a:off x="6734332" y="5702002"/>
            <a:ext cx="6093500" cy="626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cs typeface="+mn-ea"/>
                <a:sym typeface="+mn-lt"/>
              </a:rPr>
              <a:t>Average accuracy</a:t>
            </a:r>
            <a:r>
              <a:rPr lang="zh-CN" altLang="en-US" sz="3200" dirty="0">
                <a:cs typeface="+mn-ea"/>
                <a:sym typeface="+mn-lt"/>
              </a:rPr>
              <a:t>：</a:t>
            </a:r>
            <a:r>
              <a:rPr lang="en-US" altLang="zh-CN" sz="3200" dirty="0">
                <a:cs typeface="+mn-ea"/>
                <a:sym typeface="+mn-lt"/>
              </a:rPr>
              <a:t>81.3%</a:t>
            </a:r>
            <a:endParaRPr lang="zh-CN" altLang="en-US" sz="3200" dirty="0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AB3FC7-DDF9-B70D-1E59-5CCC627B93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13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AE924AB-A323-5A9A-7E81-FA92256FDA9E}"/>
              </a:ext>
            </a:extLst>
          </p:cNvPr>
          <p:cNvSpPr txBox="1"/>
          <p:nvPr/>
        </p:nvSpPr>
        <p:spPr>
          <a:xfrm>
            <a:off x="603802" y="561417"/>
            <a:ext cx="8391760" cy="69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rgbClr val="003F43"/>
                </a:solidFill>
                <a:cs typeface="+mn-ea"/>
                <a:sym typeface="+mn-lt"/>
              </a:rPr>
              <a:t>5-fold Cross-Validation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4C7C86-553D-FFA8-C548-69174F43B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5" b="5992"/>
          <a:stretch/>
        </p:blipFill>
        <p:spPr>
          <a:xfrm>
            <a:off x="260334" y="1785313"/>
            <a:ext cx="6031189" cy="33333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4688AE8-36F0-3E4E-CAD8-D9A415A55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188" y="1741271"/>
            <a:ext cx="5516478" cy="417712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2CF2BAD-B607-6D89-606F-96C743DC81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94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F5A5E88-5690-6307-195D-0F2A6CD66494}"/>
              </a:ext>
            </a:extLst>
          </p:cNvPr>
          <p:cNvSpPr txBox="1"/>
          <p:nvPr/>
        </p:nvSpPr>
        <p:spPr>
          <a:xfrm>
            <a:off x="452437" y="509666"/>
            <a:ext cx="8391760" cy="69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rgbClr val="003F43"/>
                </a:solidFill>
                <a:cs typeface="+mn-ea"/>
                <a:sym typeface="+mn-lt"/>
              </a:rPr>
              <a:t>Result of </a:t>
            </a:r>
            <a:r>
              <a:rPr lang="en-US" altLang="zh-CN" sz="3600" b="1" dirty="0" err="1">
                <a:solidFill>
                  <a:srgbClr val="003F43"/>
                </a:solidFill>
                <a:cs typeface="+mn-ea"/>
                <a:sym typeface="+mn-lt"/>
              </a:rPr>
              <a:t>ESC10</a:t>
            </a:r>
            <a:endParaRPr lang="zh-CN" altLang="en-US" sz="3600" b="1" dirty="0">
              <a:solidFill>
                <a:srgbClr val="003F43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10B260-658D-A2CD-4524-BDA44935F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99" y="1362824"/>
            <a:ext cx="10080000" cy="12287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D1A52B-CE11-1538-B291-F23ACBDCA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2798389"/>
            <a:ext cx="10080000" cy="327514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30B2929-F466-4681-F637-6F84F10973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8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" y="0"/>
            <a:ext cx="12191995" cy="1325550"/>
          </a:xfrm>
          <a:prstGeom prst="rect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rgbClr val="003F43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42505" y="1330006"/>
            <a:ext cx="4129303" cy="901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rgbClr val="003F43"/>
                </a:solidFill>
                <a:cs typeface="+mn-ea"/>
                <a:sym typeface="+mn-lt"/>
              </a:rPr>
              <a:t>Content</a:t>
            </a: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845A5C3-A1D1-09A6-7CA4-BFF4A9EBC734}"/>
              </a:ext>
            </a:extLst>
          </p:cNvPr>
          <p:cNvGrpSpPr/>
          <p:nvPr/>
        </p:nvGrpSpPr>
        <p:grpSpPr>
          <a:xfrm>
            <a:off x="1352160" y="2651095"/>
            <a:ext cx="11010871" cy="680279"/>
            <a:chOff x="1362724" y="2651095"/>
            <a:chExt cx="11010871" cy="680279"/>
          </a:xfrm>
        </p:grpSpPr>
        <p:grpSp>
          <p:nvGrpSpPr>
            <p:cNvPr id="15" name="组合 14"/>
            <p:cNvGrpSpPr/>
            <p:nvPr/>
          </p:nvGrpSpPr>
          <p:grpSpPr>
            <a:xfrm>
              <a:off x="1362724" y="2651095"/>
              <a:ext cx="11010871" cy="680279"/>
              <a:chOff x="3176109" y="3690719"/>
              <a:chExt cx="4832273" cy="720000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3400899" y="3763804"/>
                <a:ext cx="4607483" cy="525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>
                    <a:solidFill>
                      <a:srgbClr val="003F43"/>
                    </a:solidFill>
                    <a:cs typeface="+mn-ea"/>
                    <a:sym typeface="+mn-lt"/>
                  </a:rPr>
                  <a:t>Dataset </a:t>
                </a:r>
                <a:r>
                  <a:rPr lang="en-US" sz="2400" b="1" dirty="0" err="1">
                    <a:solidFill>
                      <a:srgbClr val="003F43"/>
                    </a:solidFill>
                    <a:cs typeface="+mn-ea"/>
                    <a:sym typeface="+mn-lt"/>
                  </a:rPr>
                  <a:t>ESC50</a:t>
                </a:r>
                <a:r>
                  <a:rPr lang="en-US" sz="2400" b="1" dirty="0">
                    <a:solidFill>
                      <a:srgbClr val="003F43"/>
                    </a:solidFill>
                    <a:cs typeface="+mn-ea"/>
                    <a:sym typeface="+mn-lt"/>
                  </a:rPr>
                  <a:t> I</a:t>
                </a:r>
                <a:r>
                  <a:rPr lang="en-US" altLang="zh-CN" sz="2400" b="1" dirty="0">
                    <a:solidFill>
                      <a:srgbClr val="003F43"/>
                    </a:solidFill>
                    <a:cs typeface="+mn-ea"/>
                    <a:sym typeface="+mn-lt"/>
                  </a:rPr>
                  <a:t>ntroduction</a:t>
                </a:r>
                <a:endParaRPr lang="zh-CN" altLang="en-US" sz="2400" b="1" dirty="0">
                  <a:solidFill>
                    <a:srgbClr val="003F43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 flipV="1">
                <a:off x="3176109" y="3690719"/>
                <a:ext cx="0" cy="720000"/>
              </a:xfrm>
              <a:prstGeom prst="line">
                <a:avLst/>
              </a:prstGeom>
              <a:ln w="12700">
                <a:solidFill>
                  <a:srgbClr val="003F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文本框 2"/>
            <p:cNvSpPr txBox="1"/>
            <p:nvPr/>
          </p:nvSpPr>
          <p:spPr>
            <a:xfrm>
              <a:off x="1362724" y="2715959"/>
              <a:ext cx="655544" cy="496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 dirty="0">
                  <a:solidFill>
                    <a:srgbClr val="003F43"/>
                  </a:solidFill>
                  <a:cs typeface="+mn-ea"/>
                  <a:sym typeface="+mn-lt"/>
                </a:rPr>
                <a:t>01</a:t>
              </a:r>
              <a:endParaRPr lang="en-US" sz="2400" dirty="0">
                <a:solidFill>
                  <a:srgbClr val="003F43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9E98136-FFB6-44A8-4DED-6C0948A0F562}"/>
              </a:ext>
            </a:extLst>
          </p:cNvPr>
          <p:cNvGrpSpPr/>
          <p:nvPr/>
        </p:nvGrpSpPr>
        <p:grpSpPr>
          <a:xfrm>
            <a:off x="1352160" y="3659362"/>
            <a:ext cx="11010871" cy="680279"/>
            <a:chOff x="1362724" y="2651095"/>
            <a:chExt cx="11010871" cy="680279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926853D-2834-4705-7569-C8A431447273}"/>
                </a:ext>
              </a:extLst>
            </p:cNvPr>
            <p:cNvGrpSpPr/>
            <p:nvPr/>
          </p:nvGrpSpPr>
          <p:grpSpPr>
            <a:xfrm>
              <a:off x="1362724" y="2651095"/>
              <a:ext cx="11010871" cy="680279"/>
              <a:chOff x="3176109" y="3690719"/>
              <a:chExt cx="4832273" cy="720000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363E9FE-416A-E9DB-1121-624D6E606BD8}"/>
                  </a:ext>
                </a:extLst>
              </p:cNvPr>
              <p:cNvSpPr txBox="1"/>
              <p:nvPr/>
            </p:nvSpPr>
            <p:spPr>
              <a:xfrm>
                <a:off x="3400899" y="3763804"/>
                <a:ext cx="4607483" cy="525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1" dirty="0">
                    <a:solidFill>
                      <a:srgbClr val="003F43"/>
                    </a:solidFill>
                    <a:cs typeface="+mn-ea"/>
                    <a:sym typeface="+mn-lt"/>
                  </a:rPr>
                  <a:t>Our Trying</a:t>
                </a:r>
                <a:endParaRPr lang="zh-CN" altLang="en-US" sz="2400" b="1" dirty="0">
                  <a:solidFill>
                    <a:srgbClr val="003F43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DA62A031-C023-46A1-6789-49A704060CED}"/>
                  </a:ext>
                </a:extLst>
              </p:cNvPr>
              <p:cNvCxnSpPr/>
              <p:nvPr/>
            </p:nvCxnSpPr>
            <p:spPr>
              <a:xfrm flipV="1">
                <a:off x="3176109" y="3690719"/>
                <a:ext cx="0" cy="720000"/>
              </a:xfrm>
              <a:prstGeom prst="line">
                <a:avLst/>
              </a:prstGeom>
              <a:ln w="12700">
                <a:solidFill>
                  <a:srgbClr val="003F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09067FA-D895-D130-36E3-5E17410F2AD0}"/>
                </a:ext>
              </a:extLst>
            </p:cNvPr>
            <p:cNvSpPr txBox="1"/>
            <p:nvPr/>
          </p:nvSpPr>
          <p:spPr>
            <a:xfrm>
              <a:off x="1362724" y="2715959"/>
              <a:ext cx="655544" cy="496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 dirty="0">
                  <a:solidFill>
                    <a:srgbClr val="003F43"/>
                  </a:solidFill>
                  <a:cs typeface="+mn-ea"/>
                  <a:sym typeface="+mn-lt"/>
                </a:rPr>
                <a:t>02</a:t>
              </a:r>
              <a:endParaRPr lang="en-US" sz="2400" dirty="0">
                <a:solidFill>
                  <a:srgbClr val="003F43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EC945C0-93CA-CAA0-7077-D462AE899D8B}"/>
              </a:ext>
            </a:extLst>
          </p:cNvPr>
          <p:cNvGrpSpPr/>
          <p:nvPr/>
        </p:nvGrpSpPr>
        <p:grpSpPr>
          <a:xfrm>
            <a:off x="1352160" y="4667628"/>
            <a:ext cx="11010871" cy="680279"/>
            <a:chOff x="1362724" y="2651095"/>
            <a:chExt cx="11010871" cy="68027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3394094-75DF-4E1B-C670-FB50E55ED673}"/>
                </a:ext>
              </a:extLst>
            </p:cNvPr>
            <p:cNvGrpSpPr/>
            <p:nvPr/>
          </p:nvGrpSpPr>
          <p:grpSpPr>
            <a:xfrm>
              <a:off x="1362724" y="2651095"/>
              <a:ext cx="11010871" cy="680279"/>
              <a:chOff x="3176109" y="3690719"/>
              <a:chExt cx="4832273" cy="720000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D996D38-BAA3-D7EB-7EC0-B16875B3BBF2}"/>
                  </a:ext>
                </a:extLst>
              </p:cNvPr>
              <p:cNvSpPr txBox="1"/>
              <p:nvPr/>
            </p:nvSpPr>
            <p:spPr>
              <a:xfrm>
                <a:off x="3400899" y="3763803"/>
                <a:ext cx="4607483" cy="525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400" b="1" dirty="0">
                    <a:solidFill>
                      <a:srgbClr val="003F43"/>
                    </a:solidFill>
                    <a:cs typeface="+mn-ea"/>
                    <a:sym typeface="+mn-lt"/>
                  </a:rPr>
                  <a:t>Prediction Examples</a:t>
                </a:r>
                <a:endParaRPr lang="zh-CN" altLang="en-US" sz="2400" b="1" dirty="0">
                  <a:solidFill>
                    <a:srgbClr val="003F43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C070EF6F-3CC4-344F-CBA4-1597503EBF57}"/>
                  </a:ext>
                </a:extLst>
              </p:cNvPr>
              <p:cNvCxnSpPr/>
              <p:nvPr/>
            </p:nvCxnSpPr>
            <p:spPr>
              <a:xfrm flipV="1">
                <a:off x="3176109" y="3690719"/>
                <a:ext cx="0" cy="720000"/>
              </a:xfrm>
              <a:prstGeom prst="line">
                <a:avLst/>
              </a:prstGeom>
              <a:ln w="12700">
                <a:solidFill>
                  <a:srgbClr val="003F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831F0D5-9FD7-6632-286F-ED9EA3D6E5F8}"/>
                </a:ext>
              </a:extLst>
            </p:cNvPr>
            <p:cNvSpPr txBox="1"/>
            <p:nvPr/>
          </p:nvSpPr>
          <p:spPr>
            <a:xfrm>
              <a:off x="1362724" y="2715959"/>
              <a:ext cx="655544" cy="496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 dirty="0">
                  <a:solidFill>
                    <a:srgbClr val="003F43"/>
                  </a:solidFill>
                  <a:cs typeface="+mn-ea"/>
                  <a:sym typeface="+mn-lt"/>
                </a:rPr>
                <a:t>03</a:t>
              </a:r>
              <a:endParaRPr lang="en-US" sz="2400" dirty="0">
                <a:solidFill>
                  <a:srgbClr val="003F43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F5A5E88-5690-6307-195D-0F2A6CD66494}"/>
              </a:ext>
            </a:extLst>
          </p:cNvPr>
          <p:cNvSpPr txBox="1"/>
          <p:nvPr/>
        </p:nvSpPr>
        <p:spPr>
          <a:xfrm>
            <a:off x="452437" y="509666"/>
            <a:ext cx="8391760" cy="69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rgbClr val="003F43"/>
                </a:solidFill>
                <a:cs typeface="+mn-ea"/>
                <a:sym typeface="+mn-lt"/>
              </a:rPr>
              <a:t>Result of </a:t>
            </a:r>
            <a:r>
              <a:rPr lang="en-US" altLang="zh-CN" sz="3600" b="1" dirty="0" err="1">
                <a:solidFill>
                  <a:srgbClr val="003F43"/>
                </a:solidFill>
                <a:cs typeface="+mn-ea"/>
                <a:sym typeface="+mn-lt"/>
              </a:rPr>
              <a:t>ESC50</a:t>
            </a:r>
            <a:endParaRPr lang="zh-CN" altLang="en-US" sz="3600" b="1" dirty="0">
              <a:solidFill>
                <a:srgbClr val="003F43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A3739F-2F0D-3B56-15BF-19E5F0920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99" y="1235510"/>
            <a:ext cx="10080000" cy="12287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F321AF-2126-14AC-012D-921DC41ED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2756183"/>
            <a:ext cx="10080000" cy="327514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4E1B07E-D5AA-A141-E287-43D6690984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53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Deep Learning"/>
          <p:cNvSpPr txBox="1">
            <a:spLocks noGrp="1"/>
          </p:cNvSpPr>
          <p:nvPr>
            <p:ph type="title"/>
          </p:nvPr>
        </p:nvSpPr>
        <p:spPr>
          <a:xfrm>
            <a:off x="336100" y="-8231"/>
            <a:ext cx="10515601" cy="132556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dirty="0">
                <a:solidFill>
                  <a:srgbClr val="003F43"/>
                </a:solidFill>
                <a:latin typeface="+mn-lt"/>
                <a:ea typeface="+mn-ea"/>
                <a:cs typeface="+mn-ea"/>
                <a:sym typeface="+mn-lt"/>
              </a:rPr>
              <a:t>Deep Learning</a:t>
            </a:r>
          </a:p>
        </p:txBody>
      </p:sp>
      <p:sp>
        <p:nvSpPr>
          <p:cNvPr id="102" name="连按此项以编辑"/>
          <p:cNvSpPr txBox="1">
            <a:spLocks noGrp="1"/>
          </p:cNvSpPr>
          <p:nvPr>
            <p:ph type="body" idx="1"/>
          </p:nvPr>
        </p:nvSpPr>
        <p:spPr>
          <a:xfrm>
            <a:off x="-191748" y="7026858"/>
            <a:ext cx="10515601" cy="435133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>
              <a:cs typeface="+mn-ea"/>
              <a:sym typeface="+mn-lt"/>
            </a:endParaRPr>
          </a:p>
        </p:txBody>
      </p:sp>
      <p:sp>
        <p:nvSpPr>
          <p:cNvPr id="103" name="From Residual blocks"/>
          <p:cNvSpPr txBox="1"/>
          <p:nvPr/>
        </p:nvSpPr>
        <p:spPr>
          <a:xfrm>
            <a:off x="758861" y="917899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6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20000"/>
              </a:lnSpc>
            </a:pPr>
            <a:r>
              <a:rPr dirty="0">
                <a:solidFill>
                  <a:srgbClr val="003F43"/>
                </a:solidFill>
                <a:latin typeface="+mn-lt"/>
                <a:ea typeface="+mn-ea"/>
                <a:cs typeface="+mn-ea"/>
                <a:sym typeface="+mn-lt"/>
              </a:rPr>
              <a:t>From Residual blocks</a:t>
            </a:r>
          </a:p>
        </p:txBody>
      </p:sp>
      <p:pic>
        <p:nvPicPr>
          <p:cNvPr id="104" name="截屏2024-01-06 20.37.01.png" descr="截屏2024-01-06 20.37.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3" y="2394687"/>
            <a:ext cx="6715844" cy="3328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截屏2024-01-06 20.37.48.png" descr="截屏2024-01-06 20.37.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052" y="2394687"/>
            <a:ext cx="7757178" cy="3328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DA74A9A-BACF-F7F5-2C9C-54E85DFDE6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Deep Learning"/>
          <p:cNvSpPr txBox="1">
            <a:spLocks noGrp="1"/>
          </p:cNvSpPr>
          <p:nvPr>
            <p:ph type="title"/>
          </p:nvPr>
        </p:nvSpPr>
        <p:spPr>
          <a:xfrm>
            <a:off x="336100" y="-8231"/>
            <a:ext cx="10515601" cy="132556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dirty="0">
                <a:solidFill>
                  <a:srgbClr val="003F43"/>
                </a:solidFill>
                <a:latin typeface="+mn-lt"/>
                <a:ea typeface="+mn-ea"/>
                <a:cs typeface="+mn-ea"/>
                <a:sym typeface="+mn-lt"/>
              </a:rPr>
              <a:t>Deep Learning</a:t>
            </a:r>
          </a:p>
        </p:txBody>
      </p:sp>
      <p:sp>
        <p:nvSpPr>
          <p:cNvPr id="108" name="连按此项以编辑"/>
          <p:cNvSpPr txBox="1">
            <a:spLocks noGrp="1"/>
          </p:cNvSpPr>
          <p:nvPr>
            <p:ph type="body" idx="1"/>
          </p:nvPr>
        </p:nvSpPr>
        <p:spPr>
          <a:xfrm>
            <a:off x="-191748" y="7026858"/>
            <a:ext cx="10515601" cy="435133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endParaRPr>
              <a:cs typeface="+mn-ea"/>
              <a:sym typeface="+mn-lt"/>
            </a:endParaRPr>
          </a:p>
        </p:txBody>
      </p:sp>
      <p:sp>
        <p:nvSpPr>
          <p:cNvPr id="109" name="From Residual blocks"/>
          <p:cNvSpPr txBox="1"/>
          <p:nvPr/>
        </p:nvSpPr>
        <p:spPr>
          <a:xfrm>
            <a:off x="838199" y="897174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lnSpc>
                <a:spcPct val="90000"/>
              </a:lnSpc>
              <a:defRPr sz="36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>
              <a:lnSpc>
                <a:spcPct val="120000"/>
              </a:lnSpc>
            </a:pPr>
            <a:r>
              <a:rPr dirty="0">
                <a:solidFill>
                  <a:srgbClr val="003F43"/>
                </a:solidFill>
                <a:latin typeface="+mn-lt"/>
                <a:ea typeface="+mn-ea"/>
                <a:cs typeface="+mn-ea"/>
                <a:sym typeface="+mn-lt"/>
              </a:rPr>
              <a:t>From Residual blocks</a:t>
            </a:r>
          </a:p>
        </p:txBody>
      </p:sp>
      <p:sp>
        <p:nvSpPr>
          <p:cNvPr id="110" name="Conv(convolutional Layer)…"/>
          <p:cNvSpPr txBox="1"/>
          <p:nvPr/>
        </p:nvSpPr>
        <p:spPr>
          <a:xfrm>
            <a:off x="838200" y="2607614"/>
            <a:ext cx="10515600" cy="3128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8600" indent="-228600">
              <a:lnSpc>
                <a:spcPct val="120000"/>
              </a:lnSpc>
              <a:buSzPct val="100000"/>
              <a:buFont typeface="Arial"/>
              <a:buChar char="•"/>
              <a:defRPr sz="2800"/>
            </a:pPr>
            <a:r>
              <a:rPr dirty="0">
                <a:cs typeface="+mn-ea"/>
                <a:sym typeface="+mn-lt"/>
              </a:rPr>
              <a:t>Conv(convolutional Layer)</a:t>
            </a:r>
          </a:p>
          <a:p>
            <a:pPr marL="228600" indent="-228600">
              <a:lnSpc>
                <a:spcPct val="120000"/>
              </a:lnSpc>
              <a:buSzPct val="100000"/>
              <a:buFont typeface="Arial"/>
              <a:buChar char="•"/>
              <a:defRPr sz="2800"/>
            </a:pPr>
            <a:r>
              <a:rPr dirty="0">
                <a:cs typeface="+mn-ea"/>
                <a:sym typeface="+mn-lt"/>
              </a:rPr>
              <a:t>Residual Block</a:t>
            </a:r>
          </a:p>
          <a:p>
            <a:pPr marL="228600" indent="-228600">
              <a:lnSpc>
                <a:spcPct val="120000"/>
              </a:lnSpc>
              <a:buSzPct val="100000"/>
              <a:buFont typeface="Arial"/>
              <a:buChar char="•"/>
              <a:defRPr sz="2800"/>
            </a:pPr>
            <a:r>
              <a:rPr dirty="0">
                <a:cs typeface="+mn-ea"/>
                <a:sym typeface="+mn-lt"/>
              </a:rPr>
              <a:t>Adaptive Avg Pooling</a:t>
            </a:r>
          </a:p>
          <a:p>
            <a:pPr marL="228600" indent="-228600">
              <a:lnSpc>
                <a:spcPct val="120000"/>
              </a:lnSpc>
              <a:buSzPct val="100000"/>
              <a:buFont typeface="Arial"/>
              <a:buChar char="•"/>
              <a:defRPr sz="2800"/>
            </a:pPr>
            <a:r>
              <a:rPr dirty="0">
                <a:cs typeface="+mn-ea"/>
                <a:sym typeface="+mn-lt"/>
              </a:rPr>
              <a:t>Flatten</a:t>
            </a:r>
          </a:p>
          <a:p>
            <a:pPr marL="228600" indent="-228600">
              <a:lnSpc>
                <a:spcPct val="120000"/>
              </a:lnSpc>
              <a:buSzPct val="100000"/>
              <a:buFont typeface="Arial"/>
              <a:buChar char="•"/>
              <a:defRPr sz="2800"/>
            </a:pPr>
            <a:r>
              <a:rPr dirty="0">
                <a:cs typeface="+mn-ea"/>
                <a:sym typeface="+mn-lt"/>
              </a:rPr>
              <a:t>Activate Function</a:t>
            </a:r>
          </a:p>
          <a:p>
            <a:pPr marL="228600" indent="-228600">
              <a:lnSpc>
                <a:spcPct val="120000"/>
              </a:lnSpc>
              <a:buSzPct val="100000"/>
              <a:buFont typeface="Arial"/>
              <a:buChar char="•"/>
              <a:defRPr sz="2800"/>
            </a:pPr>
            <a:r>
              <a:rPr dirty="0">
                <a:cs typeface="+mn-ea"/>
                <a:sym typeface="+mn-lt"/>
              </a:rPr>
              <a:t>Linear Layer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8935773-D218-E180-33EC-C3A6BA8C5E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1660" y="396240"/>
            <a:ext cx="4728210" cy="62230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itle"/>
              </a:ext>
            </a:extLst>
          </a:bodyPr>
          <a:lstStyle/>
          <a:p>
            <a:pPr algn="l">
              <a:lnSpc>
                <a:spcPct val="120000"/>
              </a:lnSpc>
            </a:pPr>
            <a:r>
              <a:rPr lang="en-US" altLang="zh-CN" sz="3600" b="1" spc="400">
                <a:solidFill>
                  <a:srgbClr val="003F43"/>
                </a:solidFill>
                <a:cs typeface="+mn-ea"/>
                <a:sym typeface="+mn-lt"/>
              </a:rPr>
              <a:t>CLAP-Alogrithm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42620" y="1562100"/>
            <a:ext cx="5222875" cy="20739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120765" y="546735"/>
            <a:ext cx="5314950" cy="2984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486525" y="3669030"/>
            <a:ext cx="4124960" cy="26187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151245" y="346710"/>
            <a:ext cx="3196590" cy="49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003F43"/>
                </a:solidFill>
                <a:cs typeface="+mn-ea"/>
                <a:sym typeface="+mn-lt"/>
              </a:rPr>
              <a:t>Training Process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241415" y="3208655"/>
            <a:ext cx="3016885" cy="49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003F43"/>
                </a:solidFill>
                <a:cs typeface="+mn-ea"/>
                <a:sym typeface="+mn-lt"/>
              </a:rPr>
              <a:t>Zero-shot prediction</a:t>
            </a: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02945" y="4435475"/>
            <a:ext cx="5101590" cy="1085850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702945" y="3805555"/>
            <a:ext cx="3446145" cy="49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rgbClr val="003F43"/>
                </a:solidFill>
                <a:cs typeface="+mn-ea"/>
                <a:sym typeface="+mn-lt"/>
              </a:rPr>
              <a:t>Accuracy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" y="0"/>
            <a:ext cx="12191995" cy="1325550"/>
          </a:xfrm>
          <a:prstGeom prst="rect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F43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76842" y="2253089"/>
            <a:ext cx="8438311" cy="2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003F4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 03:</a:t>
            </a:r>
          </a:p>
          <a:p>
            <a:pPr algn="ctr"/>
            <a:endParaRPr lang="en-US" altLang="zh-CN" sz="4800" b="1" dirty="0">
              <a:solidFill>
                <a:srgbClr val="003F43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rgbClr val="003F43"/>
                </a:solidFill>
                <a:cs typeface="+mn-ea"/>
                <a:sym typeface="+mn-lt"/>
              </a:rPr>
              <a:t>Prediction Examples</a:t>
            </a:r>
            <a:endParaRPr lang="zh-CN" altLang="en-US" sz="4800" b="1" dirty="0">
              <a:solidFill>
                <a:srgbClr val="003F43"/>
              </a:solidFill>
              <a:cs typeface="+mn-ea"/>
              <a:sym typeface="+mn-lt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69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1660" y="396240"/>
            <a:ext cx="4728210" cy="62230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="" xmlns:wpsdc="http://www.wps.cn/officeDocument/2022/drawingmlCustomData" type="title"/>
              </a:ext>
            </a:extLst>
          </a:bodyPr>
          <a:lstStyle/>
          <a:p>
            <a:pPr algn="l">
              <a:lnSpc>
                <a:spcPct val="120000"/>
              </a:lnSpc>
            </a:pPr>
            <a:r>
              <a:rPr lang="en-US" altLang="zh-CN" sz="3600" b="1" spc="400">
                <a:solidFill>
                  <a:srgbClr val="003F43"/>
                </a:solidFill>
                <a:cs typeface="+mn-ea"/>
                <a:sym typeface="+mn-lt"/>
              </a:rPr>
              <a:t>CLAP-Result</a:t>
            </a: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581660" y="1145108"/>
            <a:ext cx="3446145" cy="49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3F43"/>
                </a:solidFill>
                <a:cs typeface="+mn-ea"/>
                <a:sym typeface="+mn-lt"/>
              </a:rPr>
              <a:t>Prediction Result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524" y="1899353"/>
            <a:ext cx="4525731" cy="10885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7210" y="4639365"/>
            <a:ext cx="4738675" cy="1029690"/>
          </a:xfrm>
          <a:prstGeom prst="rect">
            <a:avLst/>
          </a:prstGeom>
        </p:spPr>
      </p:pic>
      <p:pic>
        <p:nvPicPr>
          <p:cNvPr id="14" name="319114643-1-208 00_00_23-00_00_28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614877" y="1852592"/>
            <a:ext cx="3252682" cy="1815519"/>
          </a:xfrm>
          <a:prstGeom prst="rect">
            <a:avLst/>
          </a:prstGeom>
        </p:spPr>
      </p:pic>
      <p:pic>
        <p:nvPicPr>
          <p:cNvPr id="15" name="125250056-1-192 00_00_08-00_00_13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206018" y="1852592"/>
            <a:ext cx="2215515" cy="392763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7210" y="3214003"/>
            <a:ext cx="4546045" cy="1204807"/>
          </a:xfrm>
          <a:prstGeom prst="rect">
            <a:avLst/>
          </a:prstGeom>
        </p:spPr>
      </p:pic>
      <p:pic>
        <p:nvPicPr>
          <p:cNvPr id="17" name="965974527-1-16 00_00_38-00_00_43">
            <a:hlinkClick r:id="" action="ppaction://media"/>
          </p:cNvPr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614877" y="3932195"/>
            <a:ext cx="3252682" cy="187401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544185" y="1145109"/>
            <a:ext cx="2628900" cy="496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rgbClr val="003F43"/>
                </a:solidFill>
                <a:cs typeface="+mn-ea"/>
                <a:sym typeface="+mn-lt"/>
              </a:rPr>
              <a:t>Testing Audio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5F06241-A590-E08D-2A97-C04E1938B557}"/>
              </a:ext>
            </a:extLst>
          </p:cNvPr>
          <p:cNvCxnSpPr>
            <a:endCxn id="6" idx="3"/>
          </p:cNvCxnSpPr>
          <p:nvPr/>
        </p:nvCxnSpPr>
        <p:spPr>
          <a:xfrm flipH="1" flipV="1">
            <a:off x="5043255" y="2443618"/>
            <a:ext cx="571622" cy="316733"/>
          </a:xfrm>
          <a:prstGeom prst="straightConnector1">
            <a:avLst/>
          </a:prstGeom>
          <a:ln w="76200">
            <a:solidFill>
              <a:srgbClr val="003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4350003-FD9B-2EF7-60BF-46FF276FE98F}"/>
              </a:ext>
            </a:extLst>
          </p:cNvPr>
          <p:cNvCxnSpPr>
            <a:stCxn id="17" idx="1"/>
            <a:endCxn id="11" idx="3"/>
          </p:cNvCxnSpPr>
          <p:nvPr/>
        </p:nvCxnSpPr>
        <p:spPr>
          <a:xfrm flipH="1">
            <a:off x="5235885" y="4869202"/>
            <a:ext cx="378992" cy="285008"/>
          </a:xfrm>
          <a:prstGeom prst="straightConnector1">
            <a:avLst/>
          </a:prstGeom>
          <a:ln w="76200">
            <a:solidFill>
              <a:srgbClr val="003F4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CF2E26F-C46D-699F-682D-C097C5E0FE57}"/>
              </a:ext>
            </a:extLst>
          </p:cNvPr>
          <p:cNvCxnSpPr>
            <a:stCxn id="15" idx="1"/>
            <a:endCxn id="16" idx="3"/>
          </p:cNvCxnSpPr>
          <p:nvPr/>
        </p:nvCxnSpPr>
        <p:spPr>
          <a:xfrm flipH="1" flipV="1">
            <a:off x="5043255" y="3816407"/>
            <a:ext cx="4162763" cy="1"/>
          </a:xfrm>
          <a:prstGeom prst="straightConnector1">
            <a:avLst/>
          </a:prstGeom>
          <a:ln w="76200">
            <a:solidFill>
              <a:srgbClr val="003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>
                <p:cTn id="14" fill="hold" display="1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-5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-5" y="0"/>
            <a:ext cx="12192000" cy="6858000"/>
          </a:xfrm>
          <a:prstGeom prst="rect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7987" y="229493"/>
            <a:ext cx="11376026" cy="639901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-323376" y="2359476"/>
            <a:ext cx="12838741" cy="901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buClr>
                <a:schemeClr val="bg1"/>
              </a:buClr>
              <a:buSzPct val="85000"/>
            </a:pPr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Thank</a:t>
            </a:r>
            <a:r>
              <a:rPr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s </a:t>
            </a:r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for your </a:t>
            </a:r>
            <a:r>
              <a:rPr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attention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" y="0"/>
            <a:ext cx="12191995" cy="1325550"/>
          </a:xfrm>
          <a:prstGeom prst="rect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F43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76842" y="2253089"/>
            <a:ext cx="8438311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003F4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 01:</a:t>
            </a:r>
          </a:p>
          <a:p>
            <a:pPr algn="ctr"/>
            <a:endParaRPr lang="en-US" altLang="zh-CN" sz="4800" b="1" dirty="0">
              <a:solidFill>
                <a:srgbClr val="003F43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rgbClr val="003F43"/>
                </a:solidFill>
                <a:cs typeface="+mn-ea"/>
                <a:sym typeface="+mn-lt"/>
              </a:rPr>
              <a:t>Dataset </a:t>
            </a:r>
            <a:r>
              <a:rPr lang="en-US" altLang="zh-CN" sz="4800" b="1" dirty="0" err="1">
                <a:solidFill>
                  <a:srgbClr val="003F43"/>
                </a:solidFill>
                <a:cs typeface="+mn-ea"/>
                <a:sym typeface="+mn-lt"/>
              </a:rPr>
              <a:t>ESC50</a:t>
            </a:r>
            <a:r>
              <a:rPr lang="en-US" altLang="zh-CN" sz="4800" b="1" dirty="0">
                <a:solidFill>
                  <a:srgbClr val="003F43"/>
                </a:solidFill>
                <a:cs typeface="+mn-ea"/>
                <a:sym typeface="+mn-lt"/>
              </a:rPr>
              <a:t> Introduction</a:t>
            </a:r>
            <a:endParaRPr lang="zh-CN" altLang="en-US" sz="4800" b="1" dirty="0">
              <a:solidFill>
                <a:srgbClr val="003F43"/>
              </a:solidFill>
              <a:cs typeface="+mn-ea"/>
              <a:sym typeface="+mn-lt"/>
            </a:endParaRPr>
          </a:p>
          <a:p>
            <a:pPr algn="ctr"/>
            <a:endParaRPr lang="en-US" altLang="zh-CN" sz="4800" b="1" dirty="0">
              <a:solidFill>
                <a:srgbClr val="003F43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89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15263" y="95793"/>
            <a:ext cx="3100832" cy="69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solidFill>
                  <a:srgbClr val="003F43"/>
                </a:solidFill>
                <a:cs typeface="+mn-ea"/>
                <a:sym typeface="+mn-lt"/>
              </a:rPr>
              <a:t>Introduction</a:t>
            </a:r>
            <a:endParaRPr lang="zh-CN" altLang="en-US" sz="3600" b="1" dirty="0">
              <a:solidFill>
                <a:srgbClr val="003F43"/>
              </a:solidFill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FA9AFD-710D-CCFF-1127-5D19EECA6D0E}"/>
              </a:ext>
            </a:extLst>
          </p:cNvPr>
          <p:cNvSpPr txBox="1"/>
          <p:nvPr/>
        </p:nvSpPr>
        <p:spPr>
          <a:xfrm>
            <a:off x="460605" y="978780"/>
            <a:ext cx="1362874" cy="564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374151"/>
                </a:solidFill>
                <a:cs typeface="+mn-ea"/>
                <a:sym typeface="+mn-lt"/>
              </a:rPr>
              <a:t>ESC-50</a:t>
            </a:r>
            <a:endParaRPr lang="zh-CN" altLang="en-US" sz="2800" b="1" dirty="0">
              <a:solidFill>
                <a:srgbClr val="374151"/>
              </a:solidFill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1806EAE-F91F-E185-69AF-39B478EE6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317" y="1955010"/>
            <a:ext cx="5092962" cy="349267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4C08A37-6775-89D9-7DC1-05A908B6C6CB}"/>
              </a:ext>
            </a:extLst>
          </p:cNvPr>
          <p:cNvSpPr txBox="1"/>
          <p:nvPr/>
        </p:nvSpPr>
        <p:spPr>
          <a:xfrm>
            <a:off x="646721" y="1955010"/>
            <a:ext cx="5906617" cy="2265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b="1" i="0" dirty="0">
                <a:solidFill>
                  <a:srgbClr val="003F43"/>
                </a:solidFill>
                <a:effectLst/>
                <a:cs typeface="+mn-ea"/>
                <a:sym typeface="+mn-lt"/>
              </a:rPr>
              <a:t>（</a:t>
            </a:r>
            <a:r>
              <a:rPr lang="en-US" altLang="zh-CN" sz="2400" b="1" i="0" dirty="0">
                <a:solidFill>
                  <a:srgbClr val="003F43"/>
                </a:solidFill>
                <a:effectLst/>
                <a:cs typeface="+mn-ea"/>
                <a:sym typeface="+mn-lt"/>
              </a:rPr>
              <a:t>Animals</a:t>
            </a:r>
            <a:r>
              <a:rPr lang="zh-CN" altLang="en-US" sz="2400" b="1" i="0" dirty="0">
                <a:solidFill>
                  <a:srgbClr val="003F43"/>
                </a:solidFill>
                <a:effectLst/>
                <a:cs typeface="+mn-ea"/>
                <a:sym typeface="+mn-lt"/>
              </a:rPr>
              <a:t>）</a:t>
            </a:r>
            <a:endParaRPr lang="zh-CN" altLang="en-US" sz="2400" b="0" i="0" dirty="0">
              <a:solidFill>
                <a:srgbClr val="003F43"/>
              </a:solidFill>
              <a:effectLst/>
              <a:cs typeface="+mn-ea"/>
              <a:sym typeface="+mn-lt"/>
            </a:endParaRP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b="1" i="0" dirty="0">
                <a:solidFill>
                  <a:srgbClr val="003F43"/>
                </a:solidFill>
                <a:effectLst/>
                <a:cs typeface="+mn-ea"/>
                <a:sym typeface="+mn-lt"/>
              </a:rPr>
              <a:t>（</a:t>
            </a:r>
            <a:r>
              <a:rPr lang="en-US" altLang="zh-CN" sz="2400" b="1" i="0" dirty="0">
                <a:solidFill>
                  <a:srgbClr val="003F43"/>
                </a:solidFill>
                <a:effectLst/>
                <a:cs typeface="+mn-ea"/>
                <a:sym typeface="+mn-lt"/>
              </a:rPr>
              <a:t>Natural soundscapes &amp; water sounds</a:t>
            </a:r>
            <a:r>
              <a:rPr lang="zh-CN" altLang="en-US" sz="2400" b="1" i="0" dirty="0">
                <a:solidFill>
                  <a:srgbClr val="003F43"/>
                </a:solidFill>
                <a:effectLst/>
                <a:cs typeface="+mn-ea"/>
                <a:sym typeface="+mn-lt"/>
              </a:rPr>
              <a:t>）</a:t>
            </a:r>
            <a:endParaRPr lang="en-US" altLang="zh-CN" sz="2400" b="1" i="0" dirty="0">
              <a:solidFill>
                <a:srgbClr val="003F43"/>
              </a:solidFill>
              <a:effectLst/>
              <a:cs typeface="+mn-ea"/>
              <a:sym typeface="+mn-lt"/>
            </a:endParaRP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b="1" i="0" dirty="0">
                <a:solidFill>
                  <a:srgbClr val="003F43"/>
                </a:solidFill>
                <a:effectLst/>
                <a:cs typeface="+mn-ea"/>
                <a:sym typeface="+mn-lt"/>
              </a:rPr>
              <a:t>（</a:t>
            </a:r>
            <a:r>
              <a:rPr lang="en-US" altLang="zh-CN" sz="2400" b="1" i="0" dirty="0">
                <a:solidFill>
                  <a:srgbClr val="003F43"/>
                </a:solidFill>
                <a:effectLst/>
                <a:cs typeface="+mn-ea"/>
                <a:sym typeface="+mn-lt"/>
              </a:rPr>
              <a:t>Human, non-speech sounds</a:t>
            </a:r>
            <a:r>
              <a:rPr lang="zh-CN" altLang="en-US" sz="2400" b="1" i="0" dirty="0">
                <a:solidFill>
                  <a:srgbClr val="003F43"/>
                </a:solidFill>
                <a:effectLst/>
                <a:cs typeface="+mn-ea"/>
                <a:sym typeface="+mn-lt"/>
              </a:rPr>
              <a:t>）</a:t>
            </a:r>
            <a:endParaRPr lang="en-US" altLang="zh-CN" sz="2400" b="0" i="0" dirty="0">
              <a:solidFill>
                <a:srgbClr val="003F43"/>
              </a:solidFill>
              <a:effectLst/>
              <a:cs typeface="+mn-ea"/>
              <a:sym typeface="+mn-lt"/>
            </a:endParaRP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b="1" i="0" dirty="0">
                <a:solidFill>
                  <a:srgbClr val="003F43"/>
                </a:solidFill>
                <a:effectLst/>
                <a:cs typeface="+mn-ea"/>
                <a:sym typeface="+mn-lt"/>
              </a:rPr>
              <a:t>（</a:t>
            </a:r>
            <a:r>
              <a:rPr lang="en-US" altLang="zh-CN" sz="2400" b="1" i="0" dirty="0">
                <a:solidFill>
                  <a:srgbClr val="003F43"/>
                </a:solidFill>
                <a:effectLst/>
                <a:cs typeface="+mn-ea"/>
                <a:sym typeface="+mn-lt"/>
              </a:rPr>
              <a:t>Interior/domestic sounds</a:t>
            </a:r>
            <a:r>
              <a:rPr lang="zh-CN" altLang="en-US" sz="2400" b="1" i="0" dirty="0">
                <a:solidFill>
                  <a:srgbClr val="003F43"/>
                </a:solidFill>
                <a:effectLst/>
                <a:cs typeface="+mn-ea"/>
                <a:sym typeface="+mn-lt"/>
              </a:rPr>
              <a:t>）</a:t>
            </a:r>
            <a:endParaRPr lang="en-US" altLang="zh-CN" sz="2400" b="0" i="0" dirty="0">
              <a:solidFill>
                <a:srgbClr val="003F43"/>
              </a:solidFill>
              <a:effectLst/>
              <a:cs typeface="+mn-ea"/>
              <a:sym typeface="+mn-lt"/>
            </a:endParaRP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b="1" i="0" dirty="0">
                <a:solidFill>
                  <a:srgbClr val="003F43"/>
                </a:solidFill>
                <a:effectLst/>
                <a:cs typeface="+mn-ea"/>
                <a:sym typeface="+mn-lt"/>
              </a:rPr>
              <a:t>（</a:t>
            </a:r>
            <a:r>
              <a:rPr lang="en-US" altLang="zh-CN" sz="2400" b="1" i="0" dirty="0">
                <a:solidFill>
                  <a:srgbClr val="003F43"/>
                </a:solidFill>
                <a:effectLst/>
                <a:cs typeface="+mn-ea"/>
                <a:sym typeface="+mn-lt"/>
              </a:rPr>
              <a:t>Exterior/urban noises</a:t>
            </a:r>
            <a:r>
              <a:rPr lang="zh-CN" altLang="en-US" sz="2400" b="1" i="0" dirty="0">
                <a:solidFill>
                  <a:srgbClr val="003F43"/>
                </a:solidFill>
                <a:effectLst/>
                <a:cs typeface="+mn-ea"/>
                <a:sym typeface="+mn-lt"/>
              </a:rPr>
              <a:t>）</a:t>
            </a:r>
            <a:endParaRPr lang="zh-CN" altLang="en-US" sz="2400" b="0" i="0" dirty="0">
              <a:solidFill>
                <a:srgbClr val="003F43"/>
              </a:solidFill>
              <a:effectLst/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F49918F-569A-07EE-2581-E35F04A013B8}"/>
              </a:ext>
            </a:extLst>
          </p:cNvPr>
          <p:cNvSpPr txBox="1"/>
          <p:nvPr/>
        </p:nvSpPr>
        <p:spPr>
          <a:xfrm>
            <a:off x="706127" y="4202838"/>
            <a:ext cx="5787804" cy="1537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374151"/>
                </a:solidFill>
                <a:cs typeface="+mn-ea"/>
                <a:sym typeface="+mn-lt"/>
              </a:rPr>
              <a:t>Five</a:t>
            </a:r>
            <a:r>
              <a:rPr lang="en-US" altLang="zh-CN" sz="2000" b="0" i="0" dirty="0">
                <a:solidFill>
                  <a:srgbClr val="374151"/>
                </a:solidFill>
                <a:effectLst/>
                <a:cs typeface="+mn-ea"/>
                <a:sym typeface="+mn-lt"/>
              </a:rPr>
              <a:t> major categories</a:t>
            </a:r>
          </a:p>
          <a:p>
            <a:pPr>
              <a:lnSpc>
                <a:spcPct val="120000"/>
              </a:lnSpc>
            </a:pPr>
            <a:r>
              <a:rPr lang="en-US" altLang="zh-CN" sz="2000" b="0" i="0" dirty="0">
                <a:solidFill>
                  <a:srgbClr val="374151"/>
                </a:solidFill>
                <a:effectLst/>
                <a:cs typeface="+mn-ea"/>
                <a:sym typeface="+mn-lt"/>
              </a:rPr>
              <a:t>Each major category is divided into </a:t>
            </a:r>
            <a:r>
              <a:rPr lang="en-US" altLang="zh-CN" sz="2000" b="1" i="0" dirty="0">
                <a:solidFill>
                  <a:srgbClr val="374151"/>
                </a:solidFill>
                <a:effectLst/>
                <a:cs typeface="+mn-ea"/>
                <a:sym typeface="+mn-lt"/>
              </a:rPr>
              <a:t>10</a:t>
            </a:r>
            <a:r>
              <a:rPr lang="en-US" altLang="zh-CN" sz="2000" b="0" i="0" dirty="0">
                <a:solidFill>
                  <a:srgbClr val="374151"/>
                </a:solidFill>
                <a:effectLst/>
                <a:cs typeface="+mn-ea"/>
                <a:sym typeface="+mn-lt"/>
              </a:rPr>
              <a:t> subcategories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374151"/>
                </a:solidFill>
                <a:cs typeface="+mn-ea"/>
                <a:sym typeface="+mn-lt"/>
              </a:rPr>
              <a:t>E</a:t>
            </a:r>
            <a:r>
              <a:rPr lang="en-US" altLang="zh-CN" sz="2000" b="0" i="0" dirty="0">
                <a:solidFill>
                  <a:srgbClr val="374151"/>
                </a:solidFill>
                <a:effectLst/>
                <a:cs typeface="+mn-ea"/>
                <a:sym typeface="+mn-lt"/>
              </a:rPr>
              <a:t>ach subcategory contains </a:t>
            </a:r>
            <a:r>
              <a:rPr lang="en-US" altLang="zh-CN" sz="2000" b="1" i="0" dirty="0">
                <a:solidFill>
                  <a:srgbClr val="374151"/>
                </a:solidFill>
                <a:effectLst/>
                <a:cs typeface="+mn-ea"/>
                <a:sym typeface="+mn-lt"/>
              </a:rPr>
              <a:t>40</a:t>
            </a:r>
            <a:r>
              <a:rPr lang="en-US" altLang="zh-CN" sz="2000" b="0" i="0" dirty="0">
                <a:solidFill>
                  <a:srgbClr val="374151"/>
                </a:solidFill>
                <a:effectLst/>
                <a:cs typeface="+mn-ea"/>
                <a:sym typeface="+mn-lt"/>
              </a:rPr>
              <a:t> audio recordings</a:t>
            </a:r>
          </a:p>
          <a:p>
            <a:pPr>
              <a:lnSpc>
                <a:spcPct val="120000"/>
              </a:lnSpc>
            </a:pPr>
            <a:r>
              <a:rPr lang="en-US" altLang="zh-CN" sz="2000" b="0" i="0" dirty="0">
                <a:solidFill>
                  <a:srgbClr val="374151"/>
                </a:solidFill>
                <a:effectLst/>
                <a:cs typeface="+mn-ea"/>
                <a:sym typeface="+mn-lt"/>
              </a:rPr>
              <a:t>In total of 50 subcategories and </a:t>
            </a:r>
            <a:r>
              <a:rPr lang="en-US" altLang="zh-CN" sz="2000" b="1" i="0" dirty="0">
                <a:solidFill>
                  <a:srgbClr val="374151"/>
                </a:solidFill>
                <a:effectLst/>
                <a:cs typeface="+mn-ea"/>
                <a:sym typeface="+mn-lt"/>
              </a:rPr>
              <a:t>2000</a:t>
            </a:r>
            <a:r>
              <a:rPr lang="en-US" altLang="zh-CN" sz="2000" b="0" i="0" dirty="0">
                <a:solidFill>
                  <a:srgbClr val="374151"/>
                </a:solidFill>
                <a:effectLst/>
                <a:cs typeface="+mn-ea"/>
                <a:sym typeface="+mn-lt"/>
              </a:rPr>
              <a:t> audio recordings</a:t>
            </a:r>
            <a:endParaRPr lang="zh-CN" altLang="en-US" sz="2000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15263" y="95793"/>
            <a:ext cx="3100832" cy="69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solidFill>
                  <a:srgbClr val="003F43"/>
                </a:solidFill>
                <a:cs typeface="+mn-ea"/>
                <a:sym typeface="+mn-lt"/>
              </a:rPr>
              <a:t>Introduction</a:t>
            </a:r>
            <a:endParaRPr lang="zh-CN" altLang="en-US" sz="3600" b="1" dirty="0">
              <a:solidFill>
                <a:srgbClr val="003F43"/>
              </a:solidFill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4C30FA-C5C9-2D62-1B68-F00048F43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93" y="1755809"/>
            <a:ext cx="10840409" cy="417752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BFA9AFD-710D-CCFF-1127-5D19EECA6D0E}"/>
              </a:ext>
            </a:extLst>
          </p:cNvPr>
          <p:cNvSpPr txBox="1"/>
          <p:nvPr/>
        </p:nvSpPr>
        <p:spPr>
          <a:xfrm>
            <a:off x="453666" y="924668"/>
            <a:ext cx="2919389" cy="564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003F43"/>
                </a:solidFill>
                <a:cs typeface="+mn-ea"/>
                <a:sym typeface="+mn-lt"/>
              </a:rPr>
              <a:t>MFCCs and ZCR</a:t>
            </a:r>
            <a:endParaRPr lang="zh-CN" altLang="en-US" sz="2800" b="1" dirty="0">
              <a:solidFill>
                <a:srgbClr val="003F4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1882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15263" y="95793"/>
            <a:ext cx="3100832" cy="69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solidFill>
                  <a:srgbClr val="003F43"/>
                </a:solidFill>
                <a:cs typeface="+mn-ea"/>
                <a:sym typeface="+mn-lt"/>
              </a:rPr>
              <a:t>Introduction</a:t>
            </a:r>
            <a:endParaRPr lang="zh-CN" altLang="en-US" sz="3600" b="1" dirty="0">
              <a:solidFill>
                <a:srgbClr val="003F43"/>
              </a:solidFill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FA9AFD-710D-CCFF-1127-5D19EECA6D0E}"/>
              </a:ext>
            </a:extLst>
          </p:cNvPr>
          <p:cNvSpPr txBox="1"/>
          <p:nvPr/>
        </p:nvSpPr>
        <p:spPr>
          <a:xfrm>
            <a:off x="572198" y="806134"/>
            <a:ext cx="2919389" cy="564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003F43"/>
                </a:solidFill>
                <a:cs typeface="+mn-ea"/>
                <a:sym typeface="+mn-lt"/>
              </a:rPr>
              <a:t>MFCCs and ZCR</a:t>
            </a:r>
            <a:endParaRPr lang="zh-CN" altLang="en-US" sz="2800" b="1" dirty="0">
              <a:solidFill>
                <a:srgbClr val="003F43"/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B7C6079-DB76-8B97-CBE3-18567D0D5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417" y="742124"/>
            <a:ext cx="5451162" cy="538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24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" y="0"/>
            <a:ext cx="12191995" cy="1325550"/>
          </a:xfrm>
          <a:prstGeom prst="rect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3F43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76842" y="2253089"/>
            <a:ext cx="8438311" cy="23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003F43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 02:</a:t>
            </a:r>
          </a:p>
          <a:p>
            <a:pPr algn="ctr"/>
            <a:endParaRPr lang="en-US" altLang="zh-CN" sz="4800" b="1" dirty="0">
              <a:solidFill>
                <a:srgbClr val="003F43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rgbClr val="003F43"/>
                </a:solidFill>
                <a:cs typeface="+mn-ea"/>
                <a:sym typeface="+mn-lt"/>
              </a:rPr>
              <a:t>Our Trying</a:t>
            </a:r>
            <a:endParaRPr lang="zh-CN" altLang="en-US" sz="4800" b="1" dirty="0">
              <a:solidFill>
                <a:srgbClr val="003F43"/>
              </a:solidFill>
              <a:cs typeface="+mn-ea"/>
              <a:sym typeface="+mn-lt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5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15263" y="95793"/>
            <a:ext cx="3100832" cy="69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solidFill>
                  <a:srgbClr val="003F43"/>
                </a:solidFill>
                <a:cs typeface="+mn-ea"/>
                <a:sym typeface="+mn-lt"/>
              </a:rPr>
              <a:t>Introduction</a:t>
            </a:r>
            <a:endParaRPr lang="zh-CN" altLang="en-US" sz="3600" b="1" dirty="0">
              <a:solidFill>
                <a:srgbClr val="003F43"/>
              </a:solidFill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FA9AFD-710D-CCFF-1127-5D19EECA6D0E}"/>
              </a:ext>
            </a:extLst>
          </p:cNvPr>
          <p:cNvSpPr txBox="1"/>
          <p:nvPr/>
        </p:nvSpPr>
        <p:spPr>
          <a:xfrm>
            <a:off x="1156398" y="1043201"/>
            <a:ext cx="5142177" cy="564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374151"/>
                </a:solidFill>
                <a:cs typeface="+mn-ea"/>
                <a:sym typeface="+mn-lt"/>
              </a:rPr>
              <a:t>A sequential model with 7 layers</a:t>
            </a:r>
            <a:endParaRPr lang="zh-CN" altLang="en-US" sz="2800" b="1" dirty="0">
              <a:solidFill>
                <a:srgbClr val="374151"/>
              </a:soli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31D803-9497-9EEB-88D8-DA5E18D21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454" y="1604576"/>
            <a:ext cx="6658242" cy="442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01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7" t="39134" r="23145" b="40517"/>
          <a:stretch>
            <a:fillRect/>
          </a:stretch>
        </p:blipFill>
        <p:spPr>
          <a:xfrm>
            <a:off x="4950779" y="6070293"/>
            <a:ext cx="2290439" cy="62143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15263" y="95793"/>
            <a:ext cx="3100832" cy="69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600" b="1" dirty="0">
                <a:solidFill>
                  <a:srgbClr val="003F43"/>
                </a:solidFill>
                <a:cs typeface="+mn-ea"/>
                <a:sym typeface="+mn-lt"/>
              </a:rPr>
              <a:t>Introduction</a:t>
            </a:r>
            <a:endParaRPr lang="zh-CN" altLang="en-US" sz="3600" b="1" dirty="0">
              <a:solidFill>
                <a:srgbClr val="003F43"/>
              </a:solidFill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FA9AFD-710D-CCFF-1127-5D19EECA6D0E}"/>
              </a:ext>
            </a:extLst>
          </p:cNvPr>
          <p:cNvSpPr txBox="1"/>
          <p:nvPr/>
        </p:nvSpPr>
        <p:spPr>
          <a:xfrm>
            <a:off x="995033" y="1040411"/>
            <a:ext cx="5142177" cy="5642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374151"/>
                </a:solidFill>
                <a:cs typeface="+mn-ea"/>
                <a:sym typeface="+mn-lt"/>
              </a:rPr>
              <a:t>A sequential model with 7 layers</a:t>
            </a:r>
            <a:endParaRPr lang="zh-CN" altLang="en-US" sz="2800" b="1" dirty="0">
              <a:solidFill>
                <a:srgbClr val="374151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7A1DFF-4F8E-0763-7E69-BB947F069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333" y="1979615"/>
            <a:ext cx="4330167" cy="38796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18BCB4-7C2F-FE35-D5F5-A64208548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09" y="1861919"/>
            <a:ext cx="7500379" cy="36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352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52952fdc-33b7-4dcc-a107-1ae5bea1bbaf"/>
  <p:tag name="COMMONDATA" val="eyJoZGlkIjoiZGM4NzlkMGNmMjk3ZjIwZDIyYTVmYTExMzhlOTU3NW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1ojpykvm">
      <a:majorFont>
        <a:latin typeface="Times New Roman"/>
        <a:ea typeface="新宋体"/>
        <a:cs typeface=""/>
      </a:majorFont>
      <a:minorFont>
        <a:latin typeface="Times New Roman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541</Words>
  <Application>Microsoft Office PowerPoint</Application>
  <PresentationFormat>宽屏</PresentationFormat>
  <Paragraphs>107</Paragraphs>
  <Slides>26</Slides>
  <Notes>17</Notes>
  <HiddenSlides>0</HiddenSlides>
  <MMClips>8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Times New Roman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Deep Learning</vt:lpstr>
      <vt:lpstr>Deep Learning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新业</dc:creator>
  <cp:lastModifiedBy>悦阳 魏</cp:lastModifiedBy>
  <cp:revision>694</cp:revision>
  <dcterms:created xsi:type="dcterms:W3CDTF">2022-10-16T05:09:00Z</dcterms:created>
  <dcterms:modified xsi:type="dcterms:W3CDTF">2024-01-06T13:56:35Z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6C1CED2DE8354B33BA226C11B184E609_12</vt:lpwstr>
  </property>
  <property fmtid="{D5CDD505-2E9C-101B-9397-08002B2CF9AE}" pid="3" name="KSOProductBuildVer">
    <vt:lpwstr>2052-12.1.0.16120</vt:lpwstr>
  </property>
</Properties>
</file>